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embedTrueTypeFonts="1" saveSubsetFonts="1" autoCompressPictures="0">
  <p:sldMasterIdLst>
    <p:sldMasterId id="2147483648" r:id="rId1"/>
  </p:sldMasterIdLst>
  <p:notesMasterIdLst>
    <p:notesMasterId r:id="rId15"/>
  </p:notesMasterIdLst>
  <p:sldIdLst>
    <p:sldId id="256" r:id="rId2"/>
    <p:sldId id="257" r:id="rId3"/>
    <p:sldId id="265" r:id="rId4"/>
    <p:sldId id="276" r:id="rId5"/>
    <p:sldId id="277" r:id="rId6"/>
    <p:sldId id="266" r:id="rId7"/>
    <p:sldId id="269" r:id="rId8"/>
    <p:sldId id="270" r:id="rId9"/>
    <p:sldId id="271" r:id="rId10"/>
    <p:sldId id="274" r:id="rId11"/>
    <p:sldId id="275" r:id="rId12"/>
    <p:sldId id="268" r:id="rId13"/>
    <p:sldId id="267" r:id="rId14"/>
  </p:sldIdLst>
  <p:sldSz cx="12192000" cy="6858000"/>
  <p:notesSz cx="6858000" cy="9144000"/>
  <p:embeddedFontLst>
    <p:embeddedFont>
      <p:font typeface="Helvetica Neue" panose="020B0604020202020204" charset="0"/>
      <p:regular r:id="rId16"/>
      <p:bold r:id="rId17"/>
      <p:italic r:id="rId18"/>
      <p:boldItalic r:id="rId19"/>
    </p:embeddedFont>
    <p:embeddedFont>
      <p:font typeface="Verdana" panose="020B0604030504040204" pitchFamily="34" charset="0"/>
      <p:regular r:id="rId20"/>
      <p:bold r:id="rId21"/>
      <p:italic r:id="rId22"/>
      <p:boldItalic r:id="rId23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http://customooxmlschemas.google.com/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24" roundtripDataSignature="AMtx7mgVB1Fb7kztv/Exyv0q1ovR3zL50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8" d="100"/>
          <a:sy n="78" d="100"/>
        </p:scale>
        <p:origin x="850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font" Target="fonts/font3.fntdata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font" Target="fonts/font6.fnt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font" Target="fonts/font2.fntdata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font" Target="fonts/font1.fntdata"/><Relationship Id="rId20" Type="http://schemas.openxmlformats.org/officeDocument/2006/relationships/font" Target="fonts/font5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customschemas.google.com/relationships/presentationmetadata" Target="metadata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23" Type="http://schemas.openxmlformats.org/officeDocument/2006/relationships/font" Target="fonts/font8.fntdata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font" Target="fonts/font4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font" Target="fonts/font7.fntdata"/><Relationship Id="rId27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‹N°›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86" name="Google Shape;86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>
          <a:extLst>
            <a:ext uri="{FF2B5EF4-FFF2-40B4-BE49-F238E27FC236}">
              <a16:creationId xmlns:a16="http://schemas.microsoft.com/office/drawing/2014/main" id="{C54E88AA-FB59-BCE7-7C45-BCE6B6D044E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>
            <a:extLst>
              <a:ext uri="{FF2B5EF4-FFF2-40B4-BE49-F238E27FC236}">
                <a16:creationId xmlns:a16="http://schemas.microsoft.com/office/drawing/2014/main" id="{3D69B06A-7C44-5472-6111-6E0E88828258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>
            <a:extLst>
              <a:ext uri="{FF2B5EF4-FFF2-40B4-BE49-F238E27FC236}">
                <a16:creationId xmlns:a16="http://schemas.microsoft.com/office/drawing/2014/main" id="{A7617426-61B0-AB90-010E-EA22E9761FC4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314530222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>
          <a:extLst>
            <a:ext uri="{FF2B5EF4-FFF2-40B4-BE49-F238E27FC236}">
              <a16:creationId xmlns:a16="http://schemas.microsoft.com/office/drawing/2014/main" id="{6E15A07D-A574-CD1C-14EA-040ACEE6D90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>
            <a:extLst>
              <a:ext uri="{FF2B5EF4-FFF2-40B4-BE49-F238E27FC236}">
                <a16:creationId xmlns:a16="http://schemas.microsoft.com/office/drawing/2014/main" id="{97BC98B1-E320-7201-EC6D-DDEDF4676401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>
            <a:extLst>
              <a:ext uri="{FF2B5EF4-FFF2-40B4-BE49-F238E27FC236}">
                <a16:creationId xmlns:a16="http://schemas.microsoft.com/office/drawing/2014/main" id="{4AA018F0-F1E6-BB80-0B6E-C8EFDA9C519B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38500020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>
          <a:extLst>
            <a:ext uri="{FF2B5EF4-FFF2-40B4-BE49-F238E27FC236}">
              <a16:creationId xmlns:a16="http://schemas.microsoft.com/office/drawing/2014/main" id="{AD2F3037-F553-D600-41B4-085ADE1EBD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>
            <a:extLst>
              <a:ext uri="{FF2B5EF4-FFF2-40B4-BE49-F238E27FC236}">
                <a16:creationId xmlns:a16="http://schemas.microsoft.com/office/drawing/2014/main" id="{377CFD9E-A357-86A8-4089-D2EBC5732B5C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>
            <a:extLst>
              <a:ext uri="{FF2B5EF4-FFF2-40B4-BE49-F238E27FC236}">
                <a16:creationId xmlns:a16="http://schemas.microsoft.com/office/drawing/2014/main" id="{3787C738-EA0F-0A24-F513-2364B8106830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50477337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>
          <a:extLst>
            <a:ext uri="{FF2B5EF4-FFF2-40B4-BE49-F238E27FC236}">
              <a16:creationId xmlns:a16="http://schemas.microsoft.com/office/drawing/2014/main" id="{4FA454D2-C0C4-DB2C-0042-13CC5FFC57F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>
            <a:extLst>
              <a:ext uri="{FF2B5EF4-FFF2-40B4-BE49-F238E27FC236}">
                <a16:creationId xmlns:a16="http://schemas.microsoft.com/office/drawing/2014/main" id="{2DA329B3-6446-3847-41C3-B49C1AB3D122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>
            <a:extLst>
              <a:ext uri="{FF2B5EF4-FFF2-40B4-BE49-F238E27FC236}">
                <a16:creationId xmlns:a16="http://schemas.microsoft.com/office/drawing/2014/main" id="{25377F38-85EE-CDE3-2403-D62F7AE66FE8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332149946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>
          <a:extLst>
            <a:ext uri="{FF2B5EF4-FFF2-40B4-BE49-F238E27FC236}">
              <a16:creationId xmlns:a16="http://schemas.microsoft.com/office/drawing/2014/main" id="{978B06DB-BCE7-E57A-A054-85DC973C95D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>
            <a:extLst>
              <a:ext uri="{FF2B5EF4-FFF2-40B4-BE49-F238E27FC236}">
                <a16:creationId xmlns:a16="http://schemas.microsoft.com/office/drawing/2014/main" id="{A94BC02F-8218-AC92-9217-041CF8DCC055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>
            <a:extLst>
              <a:ext uri="{FF2B5EF4-FFF2-40B4-BE49-F238E27FC236}">
                <a16:creationId xmlns:a16="http://schemas.microsoft.com/office/drawing/2014/main" id="{DDE99900-8231-6322-50C2-4F6302D6D29F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84352042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>
          <a:extLst>
            <a:ext uri="{FF2B5EF4-FFF2-40B4-BE49-F238E27FC236}">
              <a16:creationId xmlns:a16="http://schemas.microsoft.com/office/drawing/2014/main" id="{1D24B242-9207-A63F-0048-6C3B52CD1C4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>
            <a:extLst>
              <a:ext uri="{FF2B5EF4-FFF2-40B4-BE49-F238E27FC236}">
                <a16:creationId xmlns:a16="http://schemas.microsoft.com/office/drawing/2014/main" id="{D6CBDD26-8939-5857-AB10-956EE7EAA02D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>
            <a:extLst>
              <a:ext uri="{FF2B5EF4-FFF2-40B4-BE49-F238E27FC236}">
                <a16:creationId xmlns:a16="http://schemas.microsoft.com/office/drawing/2014/main" id="{96EC7210-7B4C-CD74-C799-EF4714FADFD1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54988871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>
          <a:extLst>
            <a:ext uri="{FF2B5EF4-FFF2-40B4-BE49-F238E27FC236}">
              <a16:creationId xmlns:a16="http://schemas.microsoft.com/office/drawing/2014/main" id="{768CBC9D-E4DE-F6E8-7DCA-EE5629A0B62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>
            <a:extLst>
              <a:ext uri="{FF2B5EF4-FFF2-40B4-BE49-F238E27FC236}">
                <a16:creationId xmlns:a16="http://schemas.microsoft.com/office/drawing/2014/main" id="{4388F1C4-6CAD-09B5-BBB1-EBBE3D043549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>
            <a:extLst>
              <a:ext uri="{FF2B5EF4-FFF2-40B4-BE49-F238E27FC236}">
                <a16:creationId xmlns:a16="http://schemas.microsoft.com/office/drawing/2014/main" id="{A9C4081F-2E94-35A1-A909-2C12DC12EB4A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307636058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>
          <a:extLst>
            <a:ext uri="{FF2B5EF4-FFF2-40B4-BE49-F238E27FC236}">
              <a16:creationId xmlns:a16="http://schemas.microsoft.com/office/drawing/2014/main" id="{9B7F7866-40ED-5133-6224-C836C55DF87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>
            <a:extLst>
              <a:ext uri="{FF2B5EF4-FFF2-40B4-BE49-F238E27FC236}">
                <a16:creationId xmlns:a16="http://schemas.microsoft.com/office/drawing/2014/main" id="{E148B2A5-3335-38F1-0D00-BD367C7C724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>
            <a:extLst>
              <a:ext uri="{FF2B5EF4-FFF2-40B4-BE49-F238E27FC236}">
                <a16:creationId xmlns:a16="http://schemas.microsoft.com/office/drawing/2014/main" id="{1D29434A-BB94-B4DD-1E68-81AB0ADB6B0F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72256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>
          <a:extLst>
            <a:ext uri="{FF2B5EF4-FFF2-40B4-BE49-F238E27FC236}">
              <a16:creationId xmlns:a16="http://schemas.microsoft.com/office/drawing/2014/main" id="{88B18DB2-9AE3-A7F9-AE2F-4643C7E1BBF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>
            <a:extLst>
              <a:ext uri="{FF2B5EF4-FFF2-40B4-BE49-F238E27FC236}">
                <a16:creationId xmlns:a16="http://schemas.microsoft.com/office/drawing/2014/main" id="{8CAE48AB-A982-9E89-3C63-67756C322BD4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>
            <a:extLst>
              <a:ext uri="{FF2B5EF4-FFF2-40B4-BE49-F238E27FC236}">
                <a16:creationId xmlns:a16="http://schemas.microsoft.com/office/drawing/2014/main" id="{3C3A2A54-3F99-5C1D-3EE3-9C38B72BB89A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95980160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>
          <a:extLst>
            <a:ext uri="{FF2B5EF4-FFF2-40B4-BE49-F238E27FC236}">
              <a16:creationId xmlns:a16="http://schemas.microsoft.com/office/drawing/2014/main" id="{EE3A7324-5DFB-10FF-EC0A-B311E78F9BE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>
            <a:extLst>
              <a:ext uri="{FF2B5EF4-FFF2-40B4-BE49-F238E27FC236}">
                <a16:creationId xmlns:a16="http://schemas.microsoft.com/office/drawing/2014/main" id="{22A56272-868D-1F4A-B732-B98C0D8D150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>
            <a:extLst>
              <a:ext uri="{FF2B5EF4-FFF2-40B4-BE49-F238E27FC236}">
                <a16:creationId xmlns:a16="http://schemas.microsoft.com/office/drawing/2014/main" id="{795EF610-0E87-34C5-1E8C-4BC9A990E30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96784646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>
          <a:extLst>
            <a:ext uri="{FF2B5EF4-FFF2-40B4-BE49-F238E27FC236}">
              <a16:creationId xmlns:a16="http://schemas.microsoft.com/office/drawing/2014/main" id="{C622B8E1-13D5-C4AB-B67B-0EA1657A627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:notes">
            <a:extLst>
              <a:ext uri="{FF2B5EF4-FFF2-40B4-BE49-F238E27FC236}">
                <a16:creationId xmlns:a16="http://schemas.microsoft.com/office/drawing/2014/main" id="{8D2219B1-41C2-9AAE-C845-727BD3B566F6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2:notes">
            <a:extLst>
              <a:ext uri="{FF2B5EF4-FFF2-40B4-BE49-F238E27FC236}">
                <a16:creationId xmlns:a16="http://schemas.microsoft.com/office/drawing/2014/main" id="{0298E9DF-49A5-A43B-C460-F3B9B253F902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5245914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iapositive de titre" type="title">
  <p:cSld name="TITLE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12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p12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8" name="Google Shape;18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re et texte vertical" type="vertTx">
  <p:cSld name="VERTICAL_TEXT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2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4" name="Google Shape;74;p21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5" name="Google Shape;75;p2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2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7" name="Google Shape;77;p2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re vertical et texte" type="vertTitleAndTx">
  <p:cSld name="VERTICAL_TITLE_AND_VERTICAL_TEXT"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22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0" name="Google Shape;80;p22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1" name="Google Shape;81;p2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2" name="Google Shape;82;p2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2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re et contenu" type="obj">
  <p:cSld name="OBJECT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1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13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4" name="Google Shape;24;p1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1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re de section" type="secHead">
  <p:cSld name="SECTION_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14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14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0" name="Google Shape;30;p1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1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1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eux contenus" type="twoObj">
  <p:cSld name="TWO_OBJECTS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15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1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6" name="Google Shape;36;p15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7" name="Google Shape;37;p1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1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1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aison" type="twoTxTwoObj">
  <p:cSld name="TWO_OBJECTS_WITH_TEXT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16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16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3" name="Google Shape;43;p16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4" name="Google Shape;44;p16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5" name="Google Shape;45;p16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6" name="Google Shape;46;p1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1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1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re seul" type="titleOnly">
  <p:cSld name="TITLE_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1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ide" type="blank">
  <p:cSld name="BLANK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7" name="Google Shape;57;p1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u avec légende" type="objTx">
  <p:cSld name="OBJECT_WITH_CAPTION_TEXT"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9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9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61" name="Google Shape;61;p19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2" name="Google Shape;62;p1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4" name="Google Shape;64;p1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Image avec légende" type="picTx">
  <p:cSld name="PICTURE_WITH_CAPTION_TEXT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20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20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8" name="Google Shape;68;p20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9" name="Google Shape;69;p2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2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1" name="Google Shape;71;p2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11" name="Google Shape;11;p1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2" name="Google Shape;12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3" name="Google Shape;13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4" name="Google Shape;14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‹N°›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8" name="Google Shape;88;p1"/>
          <p:cNvGrpSpPr/>
          <p:nvPr/>
        </p:nvGrpSpPr>
        <p:grpSpPr>
          <a:xfrm>
            <a:off x="-2426742" y="-1237130"/>
            <a:ext cx="11323029" cy="8095130"/>
            <a:chOff x="-2412111" y="-1120588"/>
            <a:chExt cx="11323029" cy="8095130"/>
          </a:xfrm>
        </p:grpSpPr>
        <p:sp>
          <p:nvSpPr>
            <p:cNvPr id="89" name="Google Shape;89;p1"/>
            <p:cNvSpPr/>
            <p:nvPr/>
          </p:nvSpPr>
          <p:spPr>
            <a:xfrm>
              <a:off x="-2207172" y="-1039904"/>
              <a:ext cx="10976180" cy="6991690"/>
            </a:xfrm>
            <a:custGeom>
              <a:avLst/>
              <a:gdLst/>
              <a:ahLst/>
              <a:cxnLst/>
              <a:rect l="l" t="t" r="r" b="b"/>
              <a:pathLst>
                <a:path w="9762564" h="6991690" extrusionOk="0">
                  <a:moveTo>
                    <a:pt x="0" y="920377"/>
                  </a:moveTo>
                  <a:cubicBezTo>
                    <a:pt x="0" y="412067"/>
                    <a:pt x="412067" y="0"/>
                    <a:pt x="920377" y="0"/>
                  </a:cubicBezTo>
                  <a:lnTo>
                    <a:pt x="8842187" y="0"/>
                  </a:lnTo>
                  <a:cubicBezTo>
                    <a:pt x="9350497" y="0"/>
                    <a:pt x="9762564" y="412067"/>
                    <a:pt x="9762564" y="920377"/>
                  </a:cubicBezTo>
                  <a:lnTo>
                    <a:pt x="9762564" y="4601884"/>
                  </a:lnTo>
                  <a:cubicBezTo>
                    <a:pt x="9762564" y="5110194"/>
                    <a:pt x="9377114" y="5447999"/>
                    <a:pt x="8866506" y="5595218"/>
                  </a:cubicBezTo>
                  <a:cubicBezTo>
                    <a:pt x="8737990" y="5625611"/>
                    <a:pt x="8633457" y="5675029"/>
                    <a:pt x="7328097" y="5891676"/>
                  </a:cubicBezTo>
                  <a:lnTo>
                    <a:pt x="4416114" y="6438837"/>
                  </a:lnTo>
                  <a:cubicBezTo>
                    <a:pt x="3672759" y="6586373"/>
                    <a:pt x="2684234" y="6789101"/>
                    <a:pt x="2131692" y="6920281"/>
                  </a:cubicBezTo>
                  <a:cubicBezTo>
                    <a:pt x="1574285" y="7056325"/>
                    <a:pt x="1370170" y="6974266"/>
                    <a:pt x="1194850" y="6870781"/>
                  </a:cubicBezTo>
                  <a:cubicBezTo>
                    <a:pt x="663882" y="6475999"/>
                    <a:pt x="1067860" y="6063012"/>
                    <a:pt x="886552" y="5709182"/>
                  </a:cubicBezTo>
                  <a:cubicBezTo>
                    <a:pt x="705244" y="5355352"/>
                    <a:pt x="116144" y="5523235"/>
                    <a:pt x="0" y="4601884"/>
                  </a:cubicBezTo>
                  <a:lnTo>
                    <a:pt x="0" y="920377"/>
                  </a:lnTo>
                  <a:close/>
                </a:path>
              </a:pathLst>
            </a:custGeom>
            <a:solidFill>
              <a:srgbClr val="002060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 b="0" i="0" u="none" strike="noStrike" cap="none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0" name="Google Shape;90;p1"/>
            <p:cNvSpPr/>
            <p:nvPr/>
          </p:nvSpPr>
          <p:spPr>
            <a:xfrm>
              <a:off x="-331694" y="-1120588"/>
              <a:ext cx="9242612" cy="1210235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 b="0" i="0" u="none" strike="noStrike" cap="non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1" name="Google Shape;91;p1"/>
            <p:cNvSpPr/>
            <p:nvPr/>
          </p:nvSpPr>
          <p:spPr>
            <a:xfrm>
              <a:off x="-2412111" y="-1120588"/>
              <a:ext cx="2412111" cy="809513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 b="0" i="0" u="none" strike="noStrike" cap="non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92" name="Google Shape;92;p1"/>
          <p:cNvSpPr txBox="1"/>
          <p:nvPr/>
        </p:nvSpPr>
        <p:spPr>
          <a:xfrm>
            <a:off x="190309" y="628233"/>
            <a:ext cx="8564068" cy="181584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800" b="1" i="0" u="none" strike="noStrike" cap="none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MARCHE DE CONCEPTION REALISATION RELATIF A LA RECONSTRUCTION DU SITE HOSPITALIER DE TRINITE LOUIS DOMERGUE EN MARTINIQUE</a:t>
            </a:r>
            <a:endParaRPr sz="3200" dirty="0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94" name="Google Shape;94;p1"/>
          <p:cNvSpPr txBox="1"/>
          <p:nvPr/>
        </p:nvSpPr>
        <p:spPr>
          <a:xfrm>
            <a:off x="285222" y="3068033"/>
            <a:ext cx="5962129" cy="46166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2.2 – Dossier références Illustrées</a:t>
            </a:r>
            <a:endParaRPr dirty="0"/>
          </a:p>
        </p:txBody>
      </p:sp>
      <p:sp>
        <p:nvSpPr>
          <p:cNvPr id="95" name="Google Shape;95;p1"/>
          <p:cNvSpPr txBox="1"/>
          <p:nvPr/>
        </p:nvSpPr>
        <p:spPr>
          <a:xfrm>
            <a:off x="285221" y="5808648"/>
            <a:ext cx="5962129" cy="3077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dirty="0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rPr>
              <a:t>Le </a:t>
            </a:r>
            <a:r>
              <a:rPr lang="fr-FR" sz="1400" dirty="0">
                <a:solidFill>
                  <a:srgbClr val="FF0000"/>
                </a:solidFill>
                <a:latin typeface="Verdana"/>
                <a:ea typeface="Verdana"/>
                <a:cs typeface="Verdana"/>
                <a:sym typeface="Verdana"/>
              </a:rPr>
              <a:t>xxx</a:t>
            </a:r>
            <a:endParaRPr dirty="0">
              <a:solidFill>
                <a:srgbClr val="FF0000"/>
              </a:solidFill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3FDC1809-E321-51F8-2736-33CD5CBF94D1}"/>
              </a:ext>
            </a:extLst>
          </p:cNvPr>
          <p:cNvSpPr/>
          <p:nvPr/>
        </p:nvSpPr>
        <p:spPr>
          <a:xfrm>
            <a:off x="7691438" y="5553747"/>
            <a:ext cx="4318000" cy="936625"/>
          </a:xfrm>
          <a:prstGeom prst="rect">
            <a:avLst/>
          </a:prstGeom>
          <a:ln>
            <a:solidFill>
              <a:srgbClr val="00206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fr-FR" sz="1200" dirty="0"/>
              <a:t>Nom du Groupement ou du mandataire commun :</a:t>
            </a:r>
          </a:p>
          <a:p>
            <a:pPr algn="ctr">
              <a:defRPr/>
            </a:pPr>
            <a:endParaRPr lang="fr-FR" sz="1200" dirty="0"/>
          </a:p>
          <a:p>
            <a:pPr algn="ctr">
              <a:defRPr/>
            </a:pPr>
            <a:r>
              <a:rPr lang="fr-FR" sz="1200" dirty="0">
                <a:solidFill>
                  <a:srgbClr val="FF0000"/>
                </a:solidFill>
              </a:rPr>
              <a:t>A renseigner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1D1727F1-A3DD-4619-52B5-DFA94DBE28DF}"/>
              </a:ext>
            </a:extLst>
          </p:cNvPr>
          <p:cNvSpPr/>
          <p:nvPr/>
        </p:nvSpPr>
        <p:spPr>
          <a:xfrm>
            <a:off x="12308115" y="1329838"/>
            <a:ext cx="3477318" cy="4198323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eaLnBrk="1" hangingPunct="1">
              <a:spcBef>
                <a:spcPct val="50000"/>
              </a:spcBef>
              <a:buFontTx/>
              <a:buNone/>
              <a:defRPr/>
            </a:pPr>
            <a:r>
              <a:rPr lang="fr-FR" altLang="fr-FR" sz="1200" b="1" dirty="0"/>
              <a:t>NOTICE POUR REMPLIR LE DOCUMENT :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endParaRPr lang="fr-FR" altLang="fr-FR" sz="1200" dirty="0"/>
          </a:p>
          <a:p>
            <a:pPr marL="171450" indent="-171450" eaLnBrk="1" hangingPunct="1">
              <a:spcBef>
                <a:spcPct val="0"/>
              </a:spcBef>
              <a:buFont typeface="Arial" panose="020B0604020202020204" pitchFamily="34" charset="0"/>
              <a:buChar char="•"/>
              <a:defRPr/>
            </a:pPr>
            <a:r>
              <a:rPr lang="fr-FR" altLang="fr-FR" sz="1000" dirty="0"/>
              <a:t>Choisir deux références par compétences dont l’objet est de nature équivalente à l’objet du futur marché,</a:t>
            </a:r>
          </a:p>
          <a:p>
            <a:pPr marL="171450" indent="-171450" eaLnBrk="1" hangingPunct="1">
              <a:spcBef>
                <a:spcPct val="0"/>
              </a:spcBef>
              <a:buFont typeface="Arial" panose="020B0604020202020204" pitchFamily="34" charset="0"/>
              <a:buChar char="•"/>
              <a:defRPr/>
            </a:pPr>
            <a:r>
              <a:rPr lang="fr-FR" altLang="fr-FR" sz="1000" dirty="0"/>
              <a:t>Case « illustrations » :</a:t>
            </a:r>
          </a:p>
          <a:p>
            <a:pPr marL="171450" lvl="8" indent="-171450">
              <a:spcBef>
                <a:spcPct val="0"/>
              </a:spcBef>
              <a:buFont typeface="Wingdings" panose="05000000000000000000" pitchFamily="2" charset="2"/>
              <a:buChar char="v"/>
              <a:defRPr/>
            </a:pPr>
            <a:r>
              <a:rPr lang="fr-FR" altLang="fr-FR" sz="1000" dirty="0"/>
              <a:t>Expression libre permettant au jury d’apprécier la qualité architecturale et technique de l’ouvrage.</a:t>
            </a:r>
          </a:p>
          <a:p>
            <a:pPr marL="171450" lvl="6" indent="-171450">
              <a:spcBef>
                <a:spcPct val="0"/>
              </a:spcBef>
              <a:buFont typeface="Wingdings" panose="05000000000000000000" pitchFamily="2" charset="2"/>
              <a:buChar char="v"/>
              <a:defRPr/>
            </a:pPr>
            <a:r>
              <a:rPr lang="fr-FR" altLang="fr-FR" sz="1000" dirty="0"/>
              <a:t>Tableau à droite: compléter les informations demandées de la référence.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>
          <a:extLst>
            <a:ext uri="{FF2B5EF4-FFF2-40B4-BE49-F238E27FC236}">
              <a16:creationId xmlns:a16="http://schemas.microsoft.com/office/drawing/2014/main" id="{C65E6E41-A288-2459-4403-6F101B7ABD5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15051706-C056-A5F4-E034-8BA40D49C501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>
            <a:extLst>
              <a:ext uri="{FF2B5EF4-FFF2-40B4-BE49-F238E27FC236}">
                <a16:creationId xmlns:a16="http://schemas.microsoft.com/office/drawing/2014/main" id="{FA84FA67-E38A-4411-B400-1C8781890CA6}"/>
              </a:ext>
            </a:extLst>
          </p:cNvPr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>
            <a:extLst>
              <a:ext uri="{FF2B5EF4-FFF2-40B4-BE49-F238E27FC236}">
                <a16:creationId xmlns:a16="http://schemas.microsoft.com/office/drawing/2014/main" id="{1C4D40A0-2BD1-5458-2920-FCAE145CA956}"/>
              </a:ext>
            </a:extLst>
          </p:cNvPr>
          <p:cNvSpPr/>
          <p:nvPr/>
        </p:nvSpPr>
        <p:spPr>
          <a:xfrm>
            <a:off x="2663685" y="320897"/>
            <a:ext cx="9327031" cy="780828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lvl="0"/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ENTREPRISE GENERALE</a:t>
            </a:r>
          </a:p>
          <a:p>
            <a:pPr lvl="0"/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>
            <a:extLst>
              <a:ext uri="{FF2B5EF4-FFF2-40B4-BE49-F238E27FC236}">
                <a16:creationId xmlns:a16="http://schemas.microsoft.com/office/drawing/2014/main" id="{63A14C0A-E4CB-20A0-F221-BC09B59C71D6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10</a:t>
            </a:fld>
            <a:endParaRPr/>
          </a:p>
        </p:txBody>
      </p:sp>
      <p:sp>
        <p:nvSpPr>
          <p:cNvPr id="105" name="Google Shape;105;p2">
            <a:extLst>
              <a:ext uri="{FF2B5EF4-FFF2-40B4-BE49-F238E27FC236}">
                <a16:creationId xmlns:a16="http://schemas.microsoft.com/office/drawing/2014/main" id="{063525F8-F863-E5FA-F896-085F09FF3081}"/>
              </a:ext>
            </a:extLst>
          </p:cNvPr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5</a:t>
            </a:r>
            <a:endParaRPr dirty="0"/>
          </a:p>
        </p:txBody>
      </p:sp>
      <p:sp>
        <p:nvSpPr>
          <p:cNvPr id="106" name="Google Shape;106;p2">
            <a:extLst>
              <a:ext uri="{FF2B5EF4-FFF2-40B4-BE49-F238E27FC236}">
                <a16:creationId xmlns:a16="http://schemas.microsoft.com/office/drawing/2014/main" id="{BC4A8B07-6FFC-1DC3-937A-537EB3AFFB4A}"/>
              </a:ext>
            </a:extLst>
          </p:cNvPr>
          <p:cNvSpPr txBox="1"/>
          <p:nvPr/>
        </p:nvSpPr>
        <p:spPr>
          <a:xfrm>
            <a:off x="8610600" y="1640732"/>
            <a:ext cx="3318633" cy="3785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100" b="1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OBJET DE L’OPÉRATION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Lieu: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b="1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Description</a:t>
            </a:r>
            <a:endParaRPr sz="1000" b="1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Maître d’ouvrage :</a:t>
            </a: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de plancher: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dans œuvre: 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Cout des travaux €HT: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</a:t>
            </a: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ate ou état d’avancement: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environnementale: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énergétique:</a:t>
            </a:r>
          </a:p>
          <a:p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Missions réalisées: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MOE: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28A015B7-0C78-19EF-DA96-7E53C220DD1F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25C7F0A6-A98D-9876-47B9-45D1F3C5BF4F}"/>
              </a:ext>
            </a:extLst>
          </p:cNvPr>
          <p:cNvSpPr/>
          <p:nvPr/>
        </p:nvSpPr>
        <p:spPr>
          <a:xfrm>
            <a:off x="218472" y="1222617"/>
            <a:ext cx="8392128" cy="55590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  <p:extLst>
      <p:ext uri="{BB962C8B-B14F-4D97-AF65-F5344CB8AC3E}">
        <p14:creationId xmlns:p14="http://schemas.microsoft.com/office/powerpoint/2010/main" val="191342086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>
          <a:extLst>
            <a:ext uri="{FF2B5EF4-FFF2-40B4-BE49-F238E27FC236}">
              <a16:creationId xmlns:a16="http://schemas.microsoft.com/office/drawing/2014/main" id="{B7F8C56C-A9C7-9708-D60D-0152A5EBD40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F7690FC7-4A80-C41D-41B1-6DCB77E7D29F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>
            <a:extLst>
              <a:ext uri="{FF2B5EF4-FFF2-40B4-BE49-F238E27FC236}">
                <a16:creationId xmlns:a16="http://schemas.microsoft.com/office/drawing/2014/main" id="{6F77133E-3AD9-D535-74DD-4E6B9FC9CC57}"/>
              </a:ext>
            </a:extLst>
          </p:cNvPr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>
            <a:extLst>
              <a:ext uri="{FF2B5EF4-FFF2-40B4-BE49-F238E27FC236}">
                <a16:creationId xmlns:a16="http://schemas.microsoft.com/office/drawing/2014/main" id="{E1B2F326-A064-7BA3-2A51-31A55FA1AC52}"/>
              </a:ext>
            </a:extLst>
          </p:cNvPr>
          <p:cNvSpPr/>
          <p:nvPr/>
        </p:nvSpPr>
        <p:spPr>
          <a:xfrm>
            <a:off x="2663685" y="320897"/>
            <a:ext cx="9327031" cy="780828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lvl="0"/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ENTREPRISE GENERALE</a:t>
            </a:r>
          </a:p>
          <a:p>
            <a:pPr lvl="0"/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>
            <a:extLst>
              <a:ext uri="{FF2B5EF4-FFF2-40B4-BE49-F238E27FC236}">
                <a16:creationId xmlns:a16="http://schemas.microsoft.com/office/drawing/2014/main" id="{5853B4BC-27AA-123D-EB72-042A9FDE556A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11</a:t>
            </a:fld>
            <a:endParaRPr/>
          </a:p>
        </p:txBody>
      </p:sp>
      <p:sp>
        <p:nvSpPr>
          <p:cNvPr id="105" name="Google Shape;105;p2">
            <a:extLst>
              <a:ext uri="{FF2B5EF4-FFF2-40B4-BE49-F238E27FC236}">
                <a16:creationId xmlns:a16="http://schemas.microsoft.com/office/drawing/2014/main" id="{4EF117EC-1212-27C8-82E0-D97AC65C4E93}"/>
              </a:ext>
            </a:extLst>
          </p:cNvPr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5</a:t>
            </a:r>
            <a:endParaRPr dirty="0"/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DB8C20D1-1DF8-633A-507F-A90FC776AFC7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7B43A63C-361C-4D7C-8DF0-EF4162F95613}"/>
              </a:ext>
            </a:extLst>
          </p:cNvPr>
          <p:cNvSpPr/>
          <p:nvPr/>
        </p:nvSpPr>
        <p:spPr>
          <a:xfrm>
            <a:off x="41804" y="1337987"/>
            <a:ext cx="11948912" cy="486909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  <p:extLst>
      <p:ext uri="{BB962C8B-B14F-4D97-AF65-F5344CB8AC3E}">
        <p14:creationId xmlns:p14="http://schemas.microsoft.com/office/powerpoint/2010/main" val="195271449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>
          <a:extLst>
            <a:ext uri="{FF2B5EF4-FFF2-40B4-BE49-F238E27FC236}">
              <a16:creationId xmlns:a16="http://schemas.microsoft.com/office/drawing/2014/main" id="{E5052CBF-D797-FFE3-BBFD-E601B5349D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5C657E87-EA19-00CE-77C9-BCD36F15DFD3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>
            <a:extLst>
              <a:ext uri="{FF2B5EF4-FFF2-40B4-BE49-F238E27FC236}">
                <a16:creationId xmlns:a16="http://schemas.microsoft.com/office/drawing/2014/main" id="{1B84F2F6-FB99-0F38-42DB-C1A52CA1521D}"/>
              </a:ext>
            </a:extLst>
          </p:cNvPr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>
            <a:extLst>
              <a:ext uri="{FF2B5EF4-FFF2-40B4-BE49-F238E27FC236}">
                <a16:creationId xmlns:a16="http://schemas.microsoft.com/office/drawing/2014/main" id="{01E91960-FED7-7940-0D40-6BA0E6A240C9}"/>
              </a:ext>
            </a:extLst>
          </p:cNvPr>
          <p:cNvSpPr/>
          <p:nvPr/>
        </p:nvSpPr>
        <p:spPr>
          <a:xfrm>
            <a:off x="2663685" y="320897"/>
            <a:ext cx="9327031" cy="780828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lvl="0"/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BET TCE</a:t>
            </a:r>
          </a:p>
          <a:p>
            <a:pPr lvl="0"/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>
            <a:extLst>
              <a:ext uri="{FF2B5EF4-FFF2-40B4-BE49-F238E27FC236}">
                <a16:creationId xmlns:a16="http://schemas.microsoft.com/office/drawing/2014/main" id="{5D8616F2-9F94-F6E5-C4FE-125A24DD7415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12</a:t>
            </a:fld>
            <a:endParaRPr/>
          </a:p>
        </p:txBody>
      </p:sp>
      <p:sp>
        <p:nvSpPr>
          <p:cNvPr id="105" name="Google Shape;105;p2">
            <a:extLst>
              <a:ext uri="{FF2B5EF4-FFF2-40B4-BE49-F238E27FC236}">
                <a16:creationId xmlns:a16="http://schemas.microsoft.com/office/drawing/2014/main" id="{D7340DCD-1D28-A3B5-09D6-4F5CB8DCB489}"/>
              </a:ext>
            </a:extLst>
          </p:cNvPr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6</a:t>
            </a:r>
            <a:endParaRPr dirty="0"/>
          </a:p>
        </p:txBody>
      </p:sp>
      <p:sp>
        <p:nvSpPr>
          <p:cNvPr id="106" name="Google Shape;106;p2">
            <a:extLst>
              <a:ext uri="{FF2B5EF4-FFF2-40B4-BE49-F238E27FC236}">
                <a16:creationId xmlns:a16="http://schemas.microsoft.com/office/drawing/2014/main" id="{B92C6CF9-CA0E-9B98-50C2-C0A129144134}"/>
              </a:ext>
            </a:extLst>
          </p:cNvPr>
          <p:cNvSpPr txBox="1"/>
          <p:nvPr/>
        </p:nvSpPr>
        <p:spPr>
          <a:xfrm>
            <a:off x="8610600" y="1640732"/>
            <a:ext cx="3318633" cy="3785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100" b="1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OBJET DE L’OPÉRATION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Lieu: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b="1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Description</a:t>
            </a:r>
            <a:endParaRPr sz="1000" b="1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Maître d’ouvrage :</a:t>
            </a: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de plancher: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dans œuvre: 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Cout des travaux €HT: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</a:t>
            </a: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ate ou état d’avancement: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environnementale: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énergétique:</a:t>
            </a:r>
          </a:p>
          <a:p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Missions réalisées: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MOE: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B6521EB2-4ACD-870A-9DE3-0490FADE8472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F04DB57-687F-6FE2-6A42-59349E5BEA36}"/>
              </a:ext>
            </a:extLst>
          </p:cNvPr>
          <p:cNvSpPr/>
          <p:nvPr/>
        </p:nvSpPr>
        <p:spPr>
          <a:xfrm>
            <a:off x="82022" y="1162395"/>
            <a:ext cx="8392128" cy="55590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  <p:extLst>
      <p:ext uri="{BB962C8B-B14F-4D97-AF65-F5344CB8AC3E}">
        <p14:creationId xmlns:p14="http://schemas.microsoft.com/office/powerpoint/2010/main" val="88806150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>
          <a:extLst>
            <a:ext uri="{FF2B5EF4-FFF2-40B4-BE49-F238E27FC236}">
              <a16:creationId xmlns:a16="http://schemas.microsoft.com/office/drawing/2014/main" id="{E7D1C213-5EE3-A05D-4642-8BB82193B55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F7687500-7372-D3DB-A8D0-38C71F0DB237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>
            <a:extLst>
              <a:ext uri="{FF2B5EF4-FFF2-40B4-BE49-F238E27FC236}">
                <a16:creationId xmlns:a16="http://schemas.microsoft.com/office/drawing/2014/main" id="{2C762301-CB6B-6D42-43C0-A03893938ED2}"/>
              </a:ext>
            </a:extLst>
          </p:cNvPr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>
            <a:extLst>
              <a:ext uri="{FF2B5EF4-FFF2-40B4-BE49-F238E27FC236}">
                <a16:creationId xmlns:a16="http://schemas.microsoft.com/office/drawing/2014/main" id="{3CE83F2A-5207-55DC-60D2-51FDB4924C79}"/>
              </a:ext>
            </a:extLst>
          </p:cNvPr>
          <p:cNvSpPr/>
          <p:nvPr/>
        </p:nvSpPr>
        <p:spPr>
          <a:xfrm>
            <a:off x="2663685" y="320897"/>
            <a:ext cx="9327031" cy="780828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BET TCE</a:t>
            </a:r>
          </a:p>
          <a:p>
            <a:pPr lvl="0"/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>
            <a:extLst>
              <a:ext uri="{FF2B5EF4-FFF2-40B4-BE49-F238E27FC236}">
                <a16:creationId xmlns:a16="http://schemas.microsoft.com/office/drawing/2014/main" id="{17D7B971-0490-68C5-49D1-E97EC782B8EC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13</a:t>
            </a:fld>
            <a:endParaRPr/>
          </a:p>
        </p:txBody>
      </p:sp>
      <p:sp>
        <p:nvSpPr>
          <p:cNvPr id="105" name="Google Shape;105;p2">
            <a:extLst>
              <a:ext uri="{FF2B5EF4-FFF2-40B4-BE49-F238E27FC236}">
                <a16:creationId xmlns:a16="http://schemas.microsoft.com/office/drawing/2014/main" id="{891A0E55-5A19-12E7-6D88-8BEB338B74F2}"/>
              </a:ext>
            </a:extLst>
          </p:cNvPr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6</a:t>
            </a:r>
            <a:endParaRPr dirty="0"/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CEF2B6F8-E6E7-845B-8EBA-D7339F7F77B5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A21B079-8C42-B2C1-B103-6FCFD02F72B8}"/>
              </a:ext>
            </a:extLst>
          </p:cNvPr>
          <p:cNvSpPr/>
          <p:nvPr/>
        </p:nvSpPr>
        <p:spPr>
          <a:xfrm>
            <a:off x="41804" y="1337987"/>
            <a:ext cx="11948912" cy="486909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  <p:extLst>
      <p:ext uri="{BB962C8B-B14F-4D97-AF65-F5344CB8AC3E}">
        <p14:creationId xmlns:p14="http://schemas.microsoft.com/office/powerpoint/2010/main" val="30379210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D0D3F307-2640-71DE-0735-839BB5D1C77A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/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/>
          <p:cNvSpPr/>
          <p:nvPr/>
        </p:nvSpPr>
        <p:spPr>
          <a:xfrm>
            <a:off x="2663685" y="320897"/>
            <a:ext cx="9327031" cy="780828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ARCHITECTE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2</a:t>
            </a:fld>
            <a:endParaRPr dirty="0"/>
          </a:p>
        </p:txBody>
      </p:sp>
      <p:sp>
        <p:nvSpPr>
          <p:cNvPr id="105" name="Google Shape;105;p2"/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1</a:t>
            </a:r>
            <a:endParaRPr dirty="0"/>
          </a:p>
        </p:txBody>
      </p:sp>
      <p:sp>
        <p:nvSpPr>
          <p:cNvPr id="106" name="Google Shape;106;p2"/>
          <p:cNvSpPr txBox="1"/>
          <p:nvPr/>
        </p:nvSpPr>
        <p:spPr>
          <a:xfrm>
            <a:off x="8610600" y="1640732"/>
            <a:ext cx="3318633" cy="3785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100" b="1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OBJET DE L’OPÉRATION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Lieu: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b="1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Description</a:t>
            </a:r>
            <a:endParaRPr sz="1000" b="1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Maître d’ouvrage :</a:t>
            </a: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de plancher: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dans œuvre: 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Cout des travaux €HT: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</a:t>
            </a: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ate ou état d’avancement: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environnementale: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énergétique:</a:t>
            </a:r>
          </a:p>
          <a:p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Missions réalisées: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MOE: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E865447D-233E-EC45-B1DA-09F2E89659C1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C626C55-3932-6DDE-C2CC-8FB33434CBCD}"/>
              </a:ext>
            </a:extLst>
          </p:cNvPr>
          <p:cNvSpPr/>
          <p:nvPr/>
        </p:nvSpPr>
        <p:spPr>
          <a:xfrm>
            <a:off x="82021" y="1162395"/>
            <a:ext cx="8307067" cy="55590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>
          <a:extLst>
            <a:ext uri="{FF2B5EF4-FFF2-40B4-BE49-F238E27FC236}">
              <a16:creationId xmlns:a16="http://schemas.microsoft.com/office/drawing/2014/main" id="{C9D33FF4-7A3A-BABC-FEB0-02BEA588725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36DA7471-96CF-D7BF-75F4-A0D4C1F4258F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>
            <a:extLst>
              <a:ext uri="{FF2B5EF4-FFF2-40B4-BE49-F238E27FC236}">
                <a16:creationId xmlns:a16="http://schemas.microsoft.com/office/drawing/2014/main" id="{199EF075-EA65-B1F8-28C4-D261F93953D3}"/>
              </a:ext>
            </a:extLst>
          </p:cNvPr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>
            <a:extLst>
              <a:ext uri="{FF2B5EF4-FFF2-40B4-BE49-F238E27FC236}">
                <a16:creationId xmlns:a16="http://schemas.microsoft.com/office/drawing/2014/main" id="{88801DA5-20EA-1C79-96CF-381BA1B71058}"/>
              </a:ext>
            </a:extLst>
          </p:cNvPr>
          <p:cNvSpPr/>
          <p:nvPr/>
        </p:nvSpPr>
        <p:spPr>
          <a:xfrm>
            <a:off x="2663685" y="320897"/>
            <a:ext cx="9327031" cy="846093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ARCHITECTE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>
            <a:extLst>
              <a:ext uri="{FF2B5EF4-FFF2-40B4-BE49-F238E27FC236}">
                <a16:creationId xmlns:a16="http://schemas.microsoft.com/office/drawing/2014/main" id="{12207BE0-9D12-A4D2-D6DA-92AAA317F7D5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3</a:t>
            </a:fld>
            <a:endParaRPr/>
          </a:p>
        </p:txBody>
      </p:sp>
      <p:sp>
        <p:nvSpPr>
          <p:cNvPr id="105" name="Google Shape;105;p2">
            <a:extLst>
              <a:ext uri="{FF2B5EF4-FFF2-40B4-BE49-F238E27FC236}">
                <a16:creationId xmlns:a16="http://schemas.microsoft.com/office/drawing/2014/main" id="{07349BE3-603E-B128-35EC-97381573965E}"/>
              </a:ext>
            </a:extLst>
          </p:cNvPr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1</a:t>
            </a:r>
            <a:endParaRPr dirty="0"/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8FD70F06-C90C-2BAE-B140-45A6305CC949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AE8ACE76-D062-B692-0002-11D5836A8ECC}"/>
              </a:ext>
            </a:extLst>
          </p:cNvPr>
          <p:cNvSpPr/>
          <p:nvPr/>
        </p:nvSpPr>
        <p:spPr>
          <a:xfrm>
            <a:off x="41804" y="1337987"/>
            <a:ext cx="11948912" cy="486909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  <p:extLst>
      <p:ext uri="{BB962C8B-B14F-4D97-AF65-F5344CB8AC3E}">
        <p14:creationId xmlns:p14="http://schemas.microsoft.com/office/powerpoint/2010/main" val="41134390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>
          <a:extLst>
            <a:ext uri="{FF2B5EF4-FFF2-40B4-BE49-F238E27FC236}">
              <a16:creationId xmlns:a16="http://schemas.microsoft.com/office/drawing/2014/main" id="{0D9A3C70-67A3-616A-167E-E44C27E4BC0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F2A8E759-2DDA-374C-36FD-1A7B086028C1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>
            <a:extLst>
              <a:ext uri="{FF2B5EF4-FFF2-40B4-BE49-F238E27FC236}">
                <a16:creationId xmlns:a16="http://schemas.microsoft.com/office/drawing/2014/main" id="{9CF56000-5A69-1AC2-EBD4-EAE833C4A6E4}"/>
              </a:ext>
            </a:extLst>
          </p:cNvPr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>
            <a:extLst>
              <a:ext uri="{FF2B5EF4-FFF2-40B4-BE49-F238E27FC236}">
                <a16:creationId xmlns:a16="http://schemas.microsoft.com/office/drawing/2014/main" id="{259F625E-DB37-4691-1652-9C88254BCCEF}"/>
              </a:ext>
            </a:extLst>
          </p:cNvPr>
          <p:cNvSpPr/>
          <p:nvPr/>
        </p:nvSpPr>
        <p:spPr>
          <a:xfrm>
            <a:off x="2663685" y="320897"/>
            <a:ext cx="9327031" cy="780828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ARCHITECTE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>
            <a:extLst>
              <a:ext uri="{FF2B5EF4-FFF2-40B4-BE49-F238E27FC236}">
                <a16:creationId xmlns:a16="http://schemas.microsoft.com/office/drawing/2014/main" id="{BAE94A09-7A9A-56B7-D105-3E0CE501D9AB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4</a:t>
            </a:fld>
            <a:endParaRPr dirty="0"/>
          </a:p>
        </p:txBody>
      </p:sp>
      <p:sp>
        <p:nvSpPr>
          <p:cNvPr id="105" name="Google Shape;105;p2">
            <a:extLst>
              <a:ext uri="{FF2B5EF4-FFF2-40B4-BE49-F238E27FC236}">
                <a16:creationId xmlns:a16="http://schemas.microsoft.com/office/drawing/2014/main" id="{0CE6AE50-C22F-91D4-84C6-3F1A7A3167C7}"/>
              </a:ext>
            </a:extLst>
          </p:cNvPr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2</a:t>
            </a:r>
            <a:endParaRPr dirty="0"/>
          </a:p>
        </p:txBody>
      </p:sp>
      <p:sp>
        <p:nvSpPr>
          <p:cNvPr id="106" name="Google Shape;106;p2">
            <a:extLst>
              <a:ext uri="{FF2B5EF4-FFF2-40B4-BE49-F238E27FC236}">
                <a16:creationId xmlns:a16="http://schemas.microsoft.com/office/drawing/2014/main" id="{6B1F2C53-4249-9353-B3AB-1BF23CEB5DE7}"/>
              </a:ext>
            </a:extLst>
          </p:cNvPr>
          <p:cNvSpPr txBox="1"/>
          <p:nvPr/>
        </p:nvSpPr>
        <p:spPr>
          <a:xfrm>
            <a:off x="8610600" y="1640732"/>
            <a:ext cx="3318633" cy="3785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100" b="1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OBJET DE L’OPÉRATION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Lieu: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b="1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Description</a:t>
            </a:r>
            <a:endParaRPr sz="1000" b="1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Maître d’ouvrage :</a:t>
            </a: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de plancher: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dans œuvre: 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Cout des travaux €HT: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</a:t>
            </a: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ate ou état d’avancement: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environnementale: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énergétique:</a:t>
            </a:r>
          </a:p>
          <a:p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Missions réalisées: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MOE: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0D92FCAB-55E7-E7D6-A741-AE5600104F83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26D01D4-AD30-5648-1B56-4829F2650264}"/>
              </a:ext>
            </a:extLst>
          </p:cNvPr>
          <p:cNvSpPr/>
          <p:nvPr/>
        </p:nvSpPr>
        <p:spPr>
          <a:xfrm>
            <a:off x="82021" y="1162395"/>
            <a:ext cx="8307067" cy="55590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  <p:extLst>
      <p:ext uri="{BB962C8B-B14F-4D97-AF65-F5344CB8AC3E}">
        <p14:creationId xmlns:p14="http://schemas.microsoft.com/office/powerpoint/2010/main" val="25009495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>
          <a:extLst>
            <a:ext uri="{FF2B5EF4-FFF2-40B4-BE49-F238E27FC236}">
              <a16:creationId xmlns:a16="http://schemas.microsoft.com/office/drawing/2014/main" id="{3000288D-A0E5-1D05-0EA2-582D0E0EA44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2D0B5F32-5709-A606-C111-2F648B83EA39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>
            <a:extLst>
              <a:ext uri="{FF2B5EF4-FFF2-40B4-BE49-F238E27FC236}">
                <a16:creationId xmlns:a16="http://schemas.microsoft.com/office/drawing/2014/main" id="{B94EA900-E18A-0905-4DC7-EF292C03502A}"/>
              </a:ext>
            </a:extLst>
          </p:cNvPr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>
            <a:extLst>
              <a:ext uri="{FF2B5EF4-FFF2-40B4-BE49-F238E27FC236}">
                <a16:creationId xmlns:a16="http://schemas.microsoft.com/office/drawing/2014/main" id="{27CDCAB4-4FBF-1D6D-35AA-CB2C1C65FBD1}"/>
              </a:ext>
            </a:extLst>
          </p:cNvPr>
          <p:cNvSpPr/>
          <p:nvPr/>
        </p:nvSpPr>
        <p:spPr>
          <a:xfrm>
            <a:off x="2663685" y="320897"/>
            <a:ext cx="9327031" cy="846093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ARCHITECTE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>
            <a:extLst>
              <a:ext uri="{FF2B5EF4-FFF2-40B4-BE49-F238E27FC236}">
                <a16:creationId xmlns:a16="http://schemas.microsoft.com/office/drawing/2014/main" id="{49228618-7FE0-DBE6-8441-ADA3F1946763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5</a:t>
            </a:fld>
            <a:endParaRPr/>
          </a:p>
        </p:txBody>
      </p:sp>
      <p:sp>
        <p:nvSpPr>
          <p:cNvPr id="105" name="Google Shape;105;p2">
            <a:extLst>
              <a:ext uri="{FF2B5EF4-FFF2-40B4-BE49-F238E27FC236}">
                <a16:creationId xmlns:a16="http://schemas.microsoft.com/office/drawing/2014/main" id="{7FFE8B6E-6737-CE70-AA2D-927D1DD90814}"/>
              </a:ext>
            </a:extLst>
          </p:cNvPr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2</a:t>
            </a:r>
            <a:endParaRPr dirty="0"/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7EAAB394-FE68-C690-D376-30ED53C9825C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3DC4F47-1EBE-9BFE-BD0B-1DB09CDFE60B}"/>
              </a:ext>
            </a:extLst>
          </p:cNvPr>
          <p:cNvSpPr/>
          <p:nvPr/>
        </p:nvSpPr>
        <p:spPr>
          <a:xfrm>
            <a:off x="41804" y="1337987"/>
            <a:ext cx="11948912" cy="486909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  <p:extLst>
      <p:ext uri="{BB962C8B-B14F-4D97-AF65-F5344CB8AC3E}">
        <p14:creationId xmlns:p14="http://schemas.microsoft.com/office/powerpoint/2010/main" val="177425373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>
          <a:extLst>
            <a:ext uri="{FF2B5EF4-FFF2-40B4-BE49-F238E27FC236}">
              <a16:creationId xmlns:a16="http://schemas.microsoft.com/office/drawing/2014/main" id="{A6DD5397-19A4-4DCC-F49A-E8124A5DC59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AFDC3624-8AD2-1C37-DFBB-4C9F67F19839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>
            <a:extLst>
              <a:ext uri="{FF2B5EF4-FFF2-40B4-BE49-F238E27FC236}">
                <a16:creationId xmlns:a16="http://schemas.microsoft.com/office/drawing/2014/main" id="{2E82C01A-FCB6-8ADC-D8A1-55A2E14F41A0}"/>
              </a:ext>
            </a:extLst>
          </p:cNvPr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>
            <a:extLst>
              <a:ext uri="{FF2B5EF4-FFF2-40B4-BE49-F238E27FC236}">
                <a16:creationId xmlns:a16="http://schemas.microsoft.com/office/drawing/2014/main" id="{A1F1B95F-0286-B782-ECCE-5B9BB7AAFFB8}"/>
              </a:ext>
            </a:extLst>
          </p:cNvPr>
          <p:cNvSpPr/>
          <p:nvPr/>
        </p:nvSpPr>
        <p:spPr>
          <a:xfrm>
            <a:off x="2663685" y="320897"/>
            <a:ext cx="9327031" cy="780828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lvl="0"/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BET BIOMEDICAL</a:t>
            </a:r>
          </a:p>
          <a:p>
            <a:pPr lvl="0"/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>
            <a:extLst>
              <a:ext uri="{FF2B5EF4-FFF2-40B4-BE49-F238E27FC236}">
                <a16:creationId xmlns:a16="http://schemas.microsoft.com/office/drawing/2014/main" id="{F8CB5015-5F0C-43F6-79FB-A4D69A44F88D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6</a:t>
            </a:fld>
            <a:endParaRPr/>
          </a:p>
        </p:txBody>
      </p:sp>
      <p:sp>
        <p:nvSpPr>
          <p:cNvPr id="105" name="Google Shape;105;p2">
            <a:extLst>
              <a:ext uri="{FF2B5EF4-FFF2-40B4-BE49-F238E27FC236}">
                <a16:creationId xmlns:a16="http://schemas.microsoft.com/office/drawing/2014/main" id="{0064340A-798E-DA38-0C12-0F11E564210A}"/>
              </a:ext>
            </a:extLst>
          </p:cNvPr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3</a:t>
            </a:r>
            <a:endParaRPr dirty="0"/>
          </a:p>
        </p:txBody>
      </p:sp>
      <p:sp>
        <p:nvSpPr>
          <p:cNvPr id="106" name="Google Shape;106;p2">
            <a:extLst>
              <a:ext uri="{FF2B5EF4-FFF2-40B4-BE49-F238E27FC236}">
                <a16:creationId xmlns:a16="http://schemas.microsoft.com/office/drawing/2014/main" id="{C4BDA17C-4E98-0F72-B06E-1577FF050450}"/>
              </a:ext>
            </a:extLst>
          </p:cNvPr>
          <p:cNvSpPr txBox="1"/>
          <p:nvPr/>
        </p:nvSpPr>
        <p:spPr>
          <a:xfrm>
            <a:off x="8610600" y="1640732"/>
            <a:ext cx="3318633" cy="3785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100" b="1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OBJET DE L’OPÉRATION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Lieu: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b="1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Description</a:t>
            </a:r>
            <a:endParaRPr sz="1000" b="1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Maître d’ouvrage :</a:t>
            </a: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de plancher: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dans œuvre: 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Cout des travaux €HT: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</a:t>
            </a: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ate ou état d’avancement: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environnementale: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énergétique:</a:t>
            </a:r>
          </a:p>
          <a:p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Missions réalisées: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MOE: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5F127AA2-B4C8-2E82-E996-424D2EA82643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464EBB0-6A64-A287-C5C4-FCB760CF4EC9}"/>
              </a:ext>
            </a:extLst>
          </p:cNvPr>
          <p:cNvSpPr/>
          <p:nvPr/>
        </p:nvSpPr>
        <p:spPr>
          <a:xfrm>
            <a:off x="82022" y="1162395"/>
            <a:ext cx="8392128" cy="55590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  <p:extLst>
      <p:ext uri="{BB962C8B-B14F-4D97-AF65-F5344CB8AC3E}">
        <p14:creationId xmlns:p14="http://schemas.microsoft.com/office/powerpoint/2010/main" val="32603078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>
          <a:extLst>
            <a:ext uri="{FF2B5EF4-FFF2-40B4-BE49-F238E27FC236}">
              <a16:creationId xmlns:a16="http://schemas.microsoft.com/office/drawing/2014/main" id="{A0377992-2C91-A0E6-0D15-854BD9A1C0D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88F6A7A0-CDCC-C34F-1138-AADA33C9BD2B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>
            <a:extLst>
              <a:ext uri="{FF2B5EF4-FFF2-40B4-BE49-F238E27FC236}">
                <a16:creationId xmlns:a16="http://schemas.microsoft.com/office/drawing/2014/main" id="{4249C107-C1BA-EC83-4522-569DC9D08238}"/>
              </a:ext>
            </a:extLst>
          </p:cNvPr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>
            <a:extLst>
              <a:ext uri="{FF2B5EF4-FFF2-40B4-BE49-F238E27FC236}">
                <a16:creationId xmlns:a16="http://schemas.microsoft.com/office/drawing/2014/main" id="{1CD680D8-D09B-E647-97F0-9E98CDC03B52}"/>
              </a:ext>
            </a:extLst>
          </p:cNvPr>
          <p:cNvSpPr/>
          <p:nvPr/>
        </p:nvSpPr>
        <p:spPr>
          <a:xfrm>
            <a:off x="2663685" y="320897"/>
            <a:ext cx="9327031" cy="780828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lvl="0"/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BET BIOMEDICAL</a:t>
            </a:r>
          </a:p>
          <a:p>
            <a:pPr lvl="0"/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>
            <a:extLst>
              <a:ext uri="{FF2B5EF4-FFF2-40B4-BE49-F238E27FC236}">
                <a16:creationId xmlns:a16="http://schemas.microsoft.com/office/drawing/2014/main" id="{9B7D8859-D29D-72B4-0B25-96D40152D21E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7</a:t>
            </a:fld>
            <a:endParaRPr/>
          </a:p>
        </p:txBody>
      </p:sp>
      <p:sp>
        <p:nvSpPr>
          <p:cNvPr id="105" name="Google Shape;105;p2">
            <a:extLst>
              <a:ext uri="{FF2B5EF4-FFF2-40B4-BE49-F238E27FC236}">
                <a16:creationId xmlns:a16="http://schemas.microsoft.com/office/drawing/2014/main" id="{CDA47D22-EDA5-5D42-8196-D36E994CDCBE}"/>
              </a:ext>
            </a:extLst>
          </p:cNvPr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3</a:t>
            </a:r>
            <a:endParaRPr dirty="0"/>
          </a:p>
        </p:txBody>
      </p:sp>
      <p:sp>
        <p:nvSpPr>
          <p:cNvPr id="106" name="Google Shape;106;p2">
            <a:extLst>
              <a:ext uri="{FF2B5EF4-FFF2-40B4-BE49-F238E27FC236}">
                <a16:creationId xmlns:a16="http://schemas.microsoft.com/office/drawing/2014/main" id="{F5661D89-CAA0-861B-57A3-8ACE0881220A}"/>
              </a:ext>
            </a:extLst>
          </p:cNvPr>
          <p:cNvSpPr txBox="1"/>
          <p:nvPr/>
        </p:nvSpPr>
        <p:spPr>
          <a:xfrm>
            <a:off x="8610600" y="1640732"/>
            <a:ext cx="3318633" cy="3785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100" b="1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OBJET DE L’OPÉRATION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Lieu: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b="1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Description</a:t>
            </a:r>
            <a:endParaRPr sz="1000" b="1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Maître d’ouvrage :</a:t>
            </a: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de plancher: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dans œuvre: 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Cout des travaux €HT: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</a:t>
            </a: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ate ou état d’avancement: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environnementale: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énergétique:</a:t>
            </a:r>
          </a:p>
          <a:p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Missions réalisées: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MOE: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256A5188-CCC7-E9C3-C346-4275DCC6AF37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6A85676-01E1-AEA7-CB25-214E4631D57C}"/>
              </a:ext>
            </a:extLst>
          </p:cNvPr>
          <p:cNvSpPr/>
          <p:nvPr/>
        </p:nvSpPr>
        <p:spPr>
          <a:xfrm>
            <a:off x="82022" y="1162395"/>
            <a:ext cx="8392128" cy="55590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  <p:extLst>
      <p:ext uri="{BB962C8B-B14F-4D97-AF65-F5344CB8AC3E}">
        <p14:creationId xmlns:p14="http://schemas.microsoft.com/office/powerpoint/2010/main" val="9192376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>
          <a:extLst>
            <a:ext uri="{FF2B5EF4-FFF2-40B4-BE49-F238E27FC236}">
              <a16:creationId xmlns:a16="http://schemas.microsoft.com/office/drawing/2014/main" id="{5A64679A-FC03-247D-0747-3BE6432FA67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C523CC47-3EF6-0A8B-792C-D1933D513814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>
            <a:extLst>
              <a:ext uri="{FF2B5EF4-FFF2-40B4-BE49-F238E27FC236}">
                <a16:creationId xmlns:a16="http://schemas.microsoft.com/office/drawing/2014/main" id="{B913D415-7B74-18A3-3F05-A309B2BC0820}"/>
              </a:ext>
            </a:extLst>
          </p:cNvPr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>
            <a:extLst>
              <a:ext uri="{FF2B5EF4-FFF2-40B4-BE49-F238E27FC236}">
                <a16:creationId xmlns:a16="http://schemas.microsoft.com/office/drawing/2014/main" id="{01554B1C-3AE4-7AD1-A3F8-29812C71E6D3}"/>
              </a:ext>
            </a:extLst>
          </p:cNvPr>
          <p:cNvSpPr/>
          <p:nvPr/>
        </p:nvSpPr>
        <p:spPr>
          <a:xfrm>
            <a:off x="2663685" y="320897"/>
            <a:ext cx="9327031" cy="780828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lvl="0"/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ENTREPRISE GENERALE</a:t>
            </a:r>
          </a:p>
          <a:p>
            <a:pPr lvl="0"/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>
            <a:extLst>
              <a:ext uri="{FF2B5EF4-FFF2-40B4-BE49-F238E27FC236}">
                <a16:creationId xmlns:a16="http://schemas.microsoft.com/office/drawing/2014/main" id="{C0F3377C-D783-757A-1A57-DFF068543DE5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8</a:t>
            </a:fld>
            <a:endParaRPr/>
          </a:p>
        </p:txBody>
      </p:sp>
      <p:sp>
        <p:nvSpPr>
          <p:cNvPr id="105" name="Google Shape;105;p2">
            <a:extLst>
              <a:ext uri="{FF2B5EF4-FFF2-40B4-BE49-F238E27FC236}">
                <a16:creationId xmlns:a16="http://schemas.microsoft.com/office/drawing/2014/main" id="{538F9E5D-7249-CB2D-9235-00FD744AA5B3}"/>
              </a:ext>
            </a:extLst>
          </p:cNvPr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4</a:t>
            </a:r>
            <a:endParaRPr dirty="0"/>
          </a:p>
        </p:txBody>
      </p:sp>
      <p:sp>
        <p:nvSpPr>
          <p:cNvPr id="106" name="Google Shape;106;p2">
            <a:extLst>
              <a:ext uri="{FF2B5EF4-FFF2-40B4-BE49-F238E27FC236}">
                <a16:creationId xmlns:a16="http://schemas.microsoft.com/office/drawing/2014/main" id="{14DDDE56-8C8A-F6A7-626A-8F8F1DCA21EE}"/>
              </a:ext>
            </a:extLst>
          </p:cNvPr>
          <p:cNvSpPr txBox="1"/>
          <p:nvPr/>
        </p:nvSpPr>
        <p:spPr>
          <a:xfrm>
            <a:off x="8610600" y="1640732"/>
            <a:ext cx="3318633" cy="3785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100" b="1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OBJET DE L’OPÉRATION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Lieu: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000" b="1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Description</a:t>
            </a:r>
            <a:endParaRPr sz="1000" b="1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Maître d’ouvrage :</a:t>
            </a: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de plancher: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altLang="fr-FR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Surface dans œuvre: 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Cout des travaux €HT: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</a:t>
            </a:r>
            <a:r>
              <a:rPr lang="fr-FR" sz="1000" b="0" i="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ate ou état d’avancement: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environnementale: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Qualité énergétique:</a:t>
            </a:r>
          </a:p>
          <a:p>
            <a:endParaRPr lang="fr-FR" sz="1000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fr-FR" sz="1000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Missions réalisées:</a:t>
            </a: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sz="1000" u="none" strike="noStrike" dirty="0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MOE: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00" b="0" i="0" u="none" strike="noStrike" dirty="0">
              <a:solidFill>
                <a:schemeClr val="dk1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E1C4E41A-C1CF-38A5-5CAD-5DD272E21BDC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4CCB6F65-56C1-6600-271D-4DCA73C99FC5}"/>
              </a:ext>
            </a:extLst>
          </p:cNvPr>
          <p:cNvSpPr/>
          <p:nvPr/>
        </p:nvSpPr>
        <p:spPr>
          <a:xfrm>
            <a:off x="218472" y="1222617"/>
            <a:ext cx="8392128" cy="55590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  <p:extLst>
      <p:ext uri="{BB962C8B-B14F-4D97-AF65-F5344CB8AC3E}">
        <p14:creationId xmlns:p14="http://schemas.microsoft.com/office/powerpoint/2010/main" val="16352004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>
          <a:extLst>
            <a:ext uri="{FF2B5EF4-FFF2-40B4-BE49-F238E27FC236}">
              <a16:creationId xmlns:a16="http://schemas.microsoft.com/office/drawing/2014/main" id="{1DDB193C-CCCB-9FF7-081F-996D25EB655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oogle Shape;100;p2" descr="Une image contenant capture d’écran, Post-it, violet, rose&#10;&#10;Le contenu généré par l’IA peut être incorrect.">
            <a:extLst>
              <a:ext uri="{FF2B5EF4-FFF2-40B4-BE49-F238E27FC236}">
                <a16:creationId xmlns:a16="http://schemas.microsoft.com/office/drawing/2014/main" id="{509BFD27-7231-1F03-FDE7-30BA5E06D630}"/>
              </a:ext>
            </a:extLst>
          </p:cNvPr>
          <p:cNvPicPr preferRelativeResize="0"/>
          <p:nvPr/>
        </p:nvPicPr>
        <p:blipFill rotWithShape="1">
          <a:blip r:embed="rId3">
            <a:duotone>
              <a:schemeClr val="accent5">
                <a:shade val="45000"/>
                <a:satMod val="135000"/>
              </a:schemeClr>
              <a:prstClr val="white"/>
            </a:duotone>
          </a:blip>
          <a:srcRect b="19146"/>
          <a:stretch/>
        </p:blipFill>
        <p:spPr>
          <a:xfrm>
            <a:off x="0" y="0"/>
            <a:ext cx="6165254" cy="4002157"/>
          </a:xfrm>
          <a:prstGeom prst="rect">
            <a:avLst/>
          </a:prstGeom>
          <a:noFill/>
        </p:spPr>
      </p:pic>
      <p:sp>
        <p:nvSpPr>
          <p:cNvPr id="102" name="Google Shape;102;p2">
            <a:extLst>
              <a:ext uri="{FF2B5EF4-FFF2-40B4-BE49-F238E27FC236}">
                <a16:creationId xmlns:a16="http://schemas.microsoft.com/office/drawing/2014/main" id="{0685787F-E528-AE21-5579-52A5D54F838B}"/>
              </a:ext>
            </a:extLst>
          </p:cNvPr>
          <p:cNvSpPr txBox="1"/>
          <p:nvPr/>
        </p:nvSpPr>
        <p:spPr>
          <a:xfrm>
            <a:off x="0" y="145774"/>
            <a:ext cx="1431235" cy="3077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400" b="1" dirty="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XXXXX</a:t>
            </a:r>
            <a:endParaRPr dirty="0"/>
          </a:p>
        </p:txBody>
      </p:sp>
      <p:sp>
        <p:nvSpPr>
          <p:cNvPr id="103" name="Google Shape;103;p2">
            <a:extLst>
              <a:ext uri="{FF2B5EF4-FFF2-40B4-BE49-F238E27FC236}">
                <a16:creationId xmlns:a16="http://schemas.microsoft.com/office/drawing/2014/main" id="{3EE3BDAC-6BEC-9574-A028-718ADC25A8AA}"/>
              </a:ext>
            </a:extLst>
          </p:cNvPr>
          <p:cNvSpPr/>
          <p:nvPr/>
        </p:nvSpPr>
        <p:spPr>
          <a:xfrm>
            <a:off x="2663685" y="320897"/>
            <a:ext cx="9327031" cy="780828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lvl="0"/>
            <a:r>
              <a:rPr lang="fr-FR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REFERENCE ENTREPRISE GENERALE</a:t>
            </a:r>
          </a:p>
          <a:p>
            <a:pPr lvl="0"/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Référence en cohérence avec le marché</a:t>
            </a:r>
            <a:endParaRPr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r>
              <a:rPr lang="fr-FR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OBJET DE L’OPÉRATION</a:t>
            </a:r>
            <a:r>
              <a:rPr lang="fr-FR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"</a:t>
            </a:r>
            <a:endParaRPr dirty="0"/>
          </a:p>
        </p:txBody>
      </p:sp>
      <p:sp>
        <p:nvSpPr>
          <p:cNvPr id="104" name="Google Shape;104;p2">
            <a:extLst>
              <a:ext uri="{FF2B5EF4-FFF2-40B4-BE49-F238E27FC236}">
                <a16:creationId xmlns:a16="http://schemas.microsoft.com/office/drawing/2014/main" id="{72C59E5F-7268-9CEE-D374-776C4189CA7A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9</a:t>
            </a:fld>
            <a:endParaRPr/>
          </a:p>
        </p:txBody>
      </p:sp>
      <p:sp>
        <p:nvSpPr>
          <p:cNvPr id="105" name="Google Shape;105;p2">
            <a:extLst>
              <a:ext uri="{FF2B5EF4-FFF2-40B4-BE49-F238E27FC236}">
                <a16:creationId xmlns:a16="http://schemas.microsoft.com/office/drawing/2014/main" id="{43ED871A-66F6-81AE-1DDA-FDDE6EC08EFB}"/>
              </a:ext>
            </a:extLst>
          </p:cNvPr>
          <p:cNvSpPr/>
          <p:nvPr/>
        </p:nvSpPr>
        <p:spPr>
          <a:xfrm>
            <a:off x="1636643" y="320898"/>
            <a:ext cx="821635" cy="696191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fr-FR" sz="24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N° 4</a:t>
            </a:r>
            <a:endParaRPr dirty="0"/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EF19E22C-981F-32A1-0F1E-99A6B29B5C4F}"/>
              </a:ext>
            </a:extLst>
          </p:cNvPr>
          <p:cNvSpPr txBox="1"/>
          <p:nvPr/>
        </p:nvSpPr>
        <p:spPr>
          <a:xfrm>
            <a:off x="11036911" y="494779"/>
            <a:ext cx="831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/>
              <a:t>LOGO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DFC9E22-2533-32CA-C621-131B28A71ACB}"/>
              </a:ext>
            </a:extLst>
          </p:cNvPr>
          <p:cNvSpPr/>
          <p:nvPr/>
        </p:nvSpPr>
        <p:spPr>
          <a:xfrm>
            <a:off x="41804" y="1337987"/>
            <a:ext cx="11948912" cy="486909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200" b="1" dirty="0">
                <a:solidFill>
                  <a:schemeClr val="tx1"/>
                </a:solidFill>
              </a:rPr>
              <a:t>ILLUSTRATIONS </a:t>
            </a:r>
          </a:p>
        </p:txBody>
      </p:sp>
    </p:spTree>
    <p:extLst>
      <p:ext uri="{BB962C8B-B14F-4D97-AF65-F5344CB8AC3E}">
        <p14:creationId xmlns:p14="http://schemas.microsoft.com/office/powerpoint/2010/main" val="109186597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253</TotalTime>
  <Words>609</Words>
  <Application>Microsoft Office PowerPoint</Application>
  <PresentationFormat>Grand écran</PresentationFormat>
  <Paragraphs>269</Paragraphs>
  <Slides>13</Slides>
  <Notes>13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13</vt:i4>
      </vt:variant>
    </vt:vector>
  </HeadingPairs>
  <TitlesOfParts>
    <vt:vector size="19" baseType="lpstr">
      <vt:lpstr>Verdana</vt:lpstr>
      <vt:lpstr>Wingdings</vt:lpstr>
      <vt:lpstr>Arial</vt:lpstr>
      <vt:lpstr>Helvetica Neue</vt:lpstr>
      <vt:lpstr>Calibri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>Thomas BERNARDEAU</cp:lastModifiedBy>
  <cp:revision>7</cp:revision>
  <dcterms:created xsi:type="dcterms:W3CDTF">2016-07-21T09:03:58Z</dcterms:created>
  <dcterms:modified xsi:type="dcterms:W3CDTF">2025-11-05T22:27:37Z</dcterms:modified>
</cp:coreProperties>
</file>